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notesMasterIdLst>
    <p:notesMasterId r:id="rId8"/>
  </p:notesMasterIdLst>
  <p:handoutMasterIdLst>
    <p:handoutMasterId r:id="rId9"/>
  </p:handoutMasterIdLst>
  <p:sldIdLst>
    <p:sldId id="327" r:id="rId2"/>
    <p:sldId id="360" r:id="rId3"/>
    <p:sldId id="350" r:id="rId4"/>
    <p:sldId id="356" r:id="rId5"/>
    <p:sldId id="357" r:id="rId6"/>
    <p:sldId id="359" r:id="rId7"/>
  </p:sldIdLst>
  <p:sldSz cx="9144000" cy="6858000" type="screen4x3"/>
  <p:notesSz cx="6921500" cy="10083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254"/>
    <a:srgbClr val="0F5C77"/>
    <a:srgbClr val="C6D254"/>
    <a:srgbClr val="2A6EA8"/>
    <a:srgbClr val="1A4669"/>
    <a:srgbClr val="127092"/>
    <a:srgbClr val="63738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>
                <a:cs typeface="+mn-cs"/>
              </a:defRPr>
            </a:lvl1pPr>
          </a:lstStyle>
          <a:p>
            <a:pPr>
              <a:defRPr/>
            </a:pPr>
            <a:fld id="{6169D531-34AC-6441-82DB-7B3788279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03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>
                <a:cs typeface="+mn-cs"/>
              </a:defRPr>
            </a:lvl1pPr>
          </a:lstStyle>
          <a:p>
            <a:pPr>
              <a:defRPr/>
            </a:pPr>
            <a:fld id="{AE7F73C6-C612-9147-98B8-DE19C2207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888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he-IL">
              <a:latin typeface="Times New Roman" charset="0"/>
              <a:cs typeface="Arial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445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445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445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445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27F0FB-6BFC-8346-9636-84A5BD4782DB}" type="slidenum">
              <a:rPr lang="en-GB" sz="1200">
                <a:solidFill>
                  <a:srgbClr val="000000"/>
                </a:solidFill>
              </a:rPr>
              <a:pPr eaLnBrk="1" hangingPunct="1"/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8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6" descr="open-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597" y="4612704"/>
            <a:ext cx="8067675" cy="684277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42949" y="5324845"/>
            <a:ext cx="8081011" cy="514350"/>
          </a:xfrm>
        </p:spPr>
        <p:txBody>
          <a:bodyPr anchor="ctr"/>
          <a:lstStyle>
            <a:lvl1pPr marL="0" indent="0" algn="l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1"/>
          </p:nvPr>
        </p:nvSpPr>
        <p:spPr>
          <a:xfrm>
            <a:off x="742949" y="6000768"/>
            <a:ext cx="8088631" cy="514350"/>
          </a:xfrm>
        </p:spPr>
        <p:txBody>
          <a:bodyPr anchor="ctr"/>
          <a:lstStyle>
            <a:lvl1pPr marL="0" indent="0" algn="l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9"/>
          <p:cNvSpPr txBox="1">
            <a:spLocks noChangeArrowheads="1"/>
          </p:cNvSpPr>
          <p:nvPr userDrawn="1"/>
        </p:nvSpPr>
        <p:spPr bwMode="auto">
          <a:xfrm>
            <a:off x="506413" y="6581775"/>
            <a:ext cx="2701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0000"/>
                </a:solidFill>
                <a:latin typeface="Calibri" charset="0"/>
                <a:cs typeface="Arial" charset="0"/>
              </a:rPr>
              <a:t>© ETSI 2015.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28710875"/>
      </p:ext>
    </p:extLst>
  </p:cSld>
  <p:clrMapOvr>
    <a:masterClrMapping/>
  </p:clrMapOvr>
  <p:transition advClick="0" advTm="10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A0A12-35B3-EA4D-AEB6-D3AA2092A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ETSI/OCG(15)56 – YYY Management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76525"/>
      </p:ext>
    </p:extLst>
  </p:cSld>
  <p:clrMapOvr>
    <a:masterClrMapping/>
  </p:clrMapOvr>
  <p:transition advClick="0" advTm="10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AF25B2-9DFB-D54D-8C75-26916A4AF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ETSI/OCG(15)56 – YYY Management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76264"/>
      </p:ext>
    </p:extLst>
  </p:cSld>
  <p:clrMapOvr>
    <a:masterClrMapping/>
  </p:clrMapOvr>
  <p:transition advClick="0" advTm="10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luster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ETSI_Cluster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2065338"/>
            <a:ext cx="54864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51830" y="1297978"/>
            <a:ext cx="2892169" cy="5560022"/>
          </a:xfrm>
          <a:solidFill>
            <a:schemeClr val="bg1">
              <a:lumMod val="65000"/>
            </a:schemeClr>
          </a:solidFill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Cluster name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40E3CA-7B53-264E-9363-ECDDE28F3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39865"/>
      </p:ext>
    </p:extLst>
  </p:cSld>
  <p:clrMapOvr>
    <a:masterClrMapping/>
  </p:clrMapOvr>
  <p:transition advClick="0" advTm="10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6" descr="content-slid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6225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4488" y="1433513"/>
            <a:ext cx="8455025" cy="510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3425" y="6530975"/>
            <a:ext cx="2936875" cy="3270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ETSI/OCG(15</a:t>
            </a:r>
            <a:r>
              <a:rPr lang="en-US" dirty="0" smtClean="0"/>
              <a:t>)56 </a:t>
            </a:r>
            <a:r>
              <a:rPr lang="en-US" dirty="0"/>
              <a:t>– </a:t>
            </a:r>
            <a:r>
              <a:rPr lang="en-US" dirty="0" smtClean="0"/>
              <a:t>YYY Management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72238"/>
            <a:ext cx="495300" cy="3857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708746E-1B56-3E4F-9664-814CE6D86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  <p:sldLayoutId id="2147484268" r:id="rId3"/>
    <p:sldLayoutId id="2147484269" r:id="rId4"/>
  </p:sldLayoutIdLst>
  <p:transition advClick="0" advTm="10000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7"/>
        </a:buBlip>
        <a:defRPr sz="2400" b="1" kern="1200">
          <a:solidFill>
            <a:srgbClr val="40404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 b="1" kern="1200">
          <a:solidFill>
            <a:srgbClr val="40404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b="1" kern="1200">
          <a:solidFill>
            <a:srgbClr val="404040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b="1" kern="1200">
          <a:solidFill>
            <a:srgbClr val="404040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b="1" kern="1200">
          <a:solidFill>
            <a:srgbClr val="404040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kcomms.com/sites/tekcomms.com/files/Diameter_Network_Whitepaper_CMW-29119-1_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כותרת 4"/>
          <p:cNvSpPr>
            <a:spLocks noGrp="1"/>
          </p:cNvSpPr>
          <p:nvPr>
            <p:ph type="title"/>
          </p:nvPr>
        </p:nvSpPr>
        <p:spPr>
          <a:xfrm>
            <a:off x="695325" y="4456113"/>
            <a:ext cx="8080375" cy="709612"/>
          </a:xfrm>
        </p:spPr>
        <p:txBody>
          <a:bodyPr/>
          <a:lstStyle/>
          <a:p>
            <a:r>
              <a:rPr lang="en-GB" cap="none" dirty="0" smtClean="0">
                <a:latin typeface="Calibri" charset="0"/>
              </a:rPr>
              <a:t>TC INT</a:t>
            </a:r>
            <a:r>
              <a:rPr lang="en-GB" cap="none" dirty="0">
                <a:latin typeface="Calibri" charset="0"/>
              </a:rPr>
              <a:t/>
            </a:r>
            <a:br>
              <a:rPr lang="en-GB" cap="none" dirty="0">
                <a:latin typeface="Calibri" charset="0"/>
              </a:rPr>
            </a:br>
            <a:r>
              <a:rPr lang="en-US" cap="none" dirty="0">
                <a:latin typeface="Calibri" charset="0"/>
              </a:rPr>
              <a:t/>
            </a:r>
            <a:br>
              <a:rPr lang="en-US" cap="none" dirty="0">
                <a:latin typeface="Calibri" charset="0"/>
              </a:rPr>
            </a:br>
            <a:endParaRPr lang="he-IL" cap="none" dirty="0">
              <a:latin typeface="Calibri" charset="0"/>
              <a:cs typeface="Times New Roman" charset="0"/>
            </a:endParaRPr>
          </a:p>
        </p:txBody>
      </p:sp>
      <p:sp>
        <p:nvSpPr>
          <p:cNvPr id="9218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715963" y="5038725"/>
            <a:ext cx="8072437" cy="514350"/>
          </a:xfrm>
        </p:spPr>
        <p:txBody>
          <a:bodyPr/>
          <a:lstStyle/>
          <a:p>
            <a:r>
              <a:rPr lang="en-GB" sz="2400" dirty="0" smtClean="0">
                <a:solidFill>
                  <a:srgbClr val="0F5C77"/>
                </a:solidFill>
                <a:latin typeface="Calibri" charset="0"/>
              </a:rPr>
              <a:t>STATUS OF DIAMETER TEST SPECIFICATION</a:t>
            </a:r>
            <a:endParaRPr lang="he-IL" sz="2400" dirty="0">
              <a:solidFill>
                <a:srgbClr val="0F5C77"/>
              </a:solidFill>
              <a:latin typeface="Calibri" charset="0"/>
              <a:cs typeface="Arial" charset="0"/>
            </a:endParaRPr>
          </a:p>
        </p:txBody>
      </p:sp>
      <p:sp>
        <p:nvSpPr>
          <p:cNvPr id="9220" name="TextBox 9"/>
          <p:cNvSpPr txBox="1">
            <a:spLocks noChangeArrowheads="1"/>
          </p:cNvSpPr>
          <p:nvPr/>
        </p:nvSpPr>
        <p:spPr bwMode="auto">
          <a:xfrm>
            <a:off x="506413" y="6581775"/>
            <a:ext cx="2701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00"/>
                </a:solidFill>
                <a:latin typeface="Calibri" charset="0"/>
                <a:cs typeface="Arial" charset="0"/>
              </a:rPr>
              <a:t>© ETSI 2015. All rights reserved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303" y="1509326"/>
            <a:ext cx="4930346" cy="475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Summary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4488" y="1433513"/>
            <a:ext cx="4375793" cy="5106987"/>
          </a:xfrm>
        </p:spPr>
        <p:txBody>
          <a:bodyPr/>
          <a:lstStyle/>
          <a:p>
            <a:r>
              <a:rPr lang="en-US" dirty="0"/>
              <a:t>What has been </a:t>
            </a:r>
            <a:r>
              <a:rPr lang="en-US" dirty="0" smtClean="0"/>
              <a:t>produced</a:t>
            </a:r>
          </a:p>
          <a:p>
            <a:r>
              <a:rPr lang="en-US" dirty="0" smtClean="0"/>
              <a:t>What has been implemented by the market</a:t>
            </a:r>
          </a:p>
          <a:p>
            <a:r>
              <a:rPr lang="en-US" dirty="0" smtClean="0"/>
              <a:t>What </a:t>
            </a:r>
            <a:r>
              <a:rPr lang="en-US" dirty="0"/>
              <a:t>is missing</a:t>
            </a:r>
            <a:endParaRPr lang="it-IT" dirty="0"/>
          </a:p>
          <a:p>
            <a:r>
              <a:rPr lang="en-US" dirty="0" smtClean="0"/>
              <a:t>Potential </a:t>
            </a:r>
            <a:r>
              <a:rPr lang="en-US" dirty="0"/>
              <a:t>updated due to 3GPP release update</a:t>
            </a:r>
            <a:endParaRPr lang="it-IT" dirty="0"/>
          </a:p>
          <a:p>
            <a:r>
              <a:rPr lang="en-US" dirty="0" smtClean="0"/>
              <a:t>Priorities </a:t>
            </a:r>
            <a:r>
              <a:rPr lang="en-US" dirty="0"/>
              <a:t>connected to the missing interfaces</a:t>
            </a:r>
            <a:endParaRPr lang="it-IT" dirty="0"/>
          </a:p>
          <a:p>
            <a:r>
              <a:rPr lang="en-US" dirty="0" smtClean="0"/>
              <a:t>Priorities for </a:t>
            </a:r>
            <a:r>
              <a:rPr lang="en-US" dirty="0"/>
              <a:t>the future development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A0A12-35B3-EA4D-AEB6-D3AA2092AF3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187145" y="6444478"/>
            <a:ext cx="4653349" cy="3270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13135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225" y="0"/>
            <a:ext cx="6989548" cy="1143000"/>
          </a:xfrm>
        </p:spPr>
        <p:txBody>
          <a:bodyPr/>
          <a:lstStyle/>
          <a:p>
            <a:r>
              <a:rPr lang="it-IT" dirty="0" smtClean="0"/>
              <a:t>Status of </a:t>
            </a:r>
            <a:r>
              <a:rPr lang="it-IT" dirty="0" err="1" smtClean="0"/>
              <a:t>Diameter</a:t>
            </a:r>
            <a:r>
              <a:rPr lang="it-IT" dirty="0" smtClean="0"/>
              <a:t> Test </a:t>
            </a:r>
            <a:r>
              <a:rPr lang="it-IT" dirty="0" err="1" smtClean="0"/>
              <a:t>Specifications</a:t>
            </a:r>
            <a:r>
              <a:rPr lang="it-IT" dirty="0" smtClean="0"/>
              <a:t>: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produced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dirty="0"/>
              <a:t>conformance test specifications (PICS, TSS&amp;TP, ATS&amp;PIXIT) for </a:t>
            </a:r>
            <a:r>
              <a:rPr lang="en-US" dirty="0" smtClean="0"/>
              <a:t>interfaces</a:t>
            </a:r>
            <a:endParaRPr lang="en-GB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Rx           TS 101 580-1/-2-3 (STF 434) + validation (STF </a:t>
            </a:r>
            <a:r>
              <a:rPr lang="en-US" dirty="0" smtClean="0"/>
              <a:t>450</a:t>
            </a:r>
            <a:r>
              <a:rPr lang="en-US" dirty="0"/>
              <a:t>) </a:t>
            </a:r>
            <a:endParaRPr lang="en-GB" dirty="0"/>
          </a:p>
          <a:p>
            <a:pPr lvl="1"/>
            <a:r>
              <a:rPr lang="en-US" dirty="0" err="1" smtClean="0"/>
              <a:t>Gx</a:t>
            </a:r>
            <a:r>
              <a:rPr lang="en-US" dirty="0"/>
              <a:t>          TS 101 606-1/-2-3  (STF 443) ​+ validation (STF 450) </a:t>
            </a:r>
            <a:endParaRPr lang="en-GB" dirty="0"/>
          </a:p>
          <a:p>
            <a:pPr lvl="1"/>
            <a:r>
              <a:rPr lang="en-US" dirty="0" smtClean="0"/>
              <a:t>S6a</a:t>
            </a:r>
            <a:r>
              <a:rPr lang="en-US" dirty="0"/>
              <a:t>         TS 103 261-1/-2-3  (STF 466) + validation (STF 482) </a:t>
            </a:r>
            <a:endParaRPr lang="en-GB" dirty="0"/>
          </a:p>
          <a:p>
            <a:pPr lvl="1"/>
            <a:r>
              <a:rPr lang="en-US" dirty="0" smtClean="0"/>
              <a:t>S9</a:t>
            </a:r>
            <a:r>
              <a:rPr lang="en-US" dirty="0"/>
              <a:t>           TS 103 262-1/-2-3  (STF 466) + validation (STF 482) </a:t>
            </a:r>
            <a:endParaRPr lang="en-GB" dirty="0"/>
          </a:p>
          <a:p>
            <a:pPr lvl="1"/>
            <a:r>
              <a:rPr lang="en-US" dirty="0" err="1" smtClean="0"/>
              <a:t>Cx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/>
              <a:t>    TS 103 289-1/-2-3  (STF 480) + validation started (STF 500) </a:t>
            </a:r>
            <a:r>
              <a:rPr lang="en-US" dirty="0" smtClean="0"/>
              <a:t>​</a:t>
            </a:r>
            <a:endParaRPr lang="en-GB" dirty="0"/>
          </a:p>
          <a:p>
            <a:pPr lvl="1"/>
            <a:r>
              <a:rPr lang="en-US" dirty="0" err="1" smtClean="0"/>
              <a:t>Rf</a:t>
            </a:r>
            <a:r>
              <a:rPr lang="en-US" dirty="0" smtClean="0"/>
              <a:t>/Ro</a:t>
            </a:r>
            <a:r>
              <a:rPr lang="en-US" dirty="0"/>
              <a:t>    DTS/INT-00121-1/-2-3  (STF 490) work ongoing until March 2016</a:t>
            </a:r>
            <a:endParaRPr lang="en-GB" dirty="0"/>
          </a:p>
          <a:p>
            <a:endParaRPr lang="en-US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A0A12-35B3-EA4D-AEB6-D3AA2092AF3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187145" y="6444478"/>
            <a:ext cx="4653349" cy="3270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27889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0"/>
            <a:ext cx="7076045" cy="114300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has been implemented by the </a:t>
            </a:r>
            <a:r>
              <a:rPr lang="en-US" dirty="0" smtClean="0"/>
              <a:t>market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Tektronix </a:t>
            </a:r>
            <a:r>
              <a:rPr lang="en-US" sz="2000" dirty="0"/>
              <a:t>has implemented at least the Rx and </a:t>
            </a:r>
            <a:r>
              <a:rPr lang="en-US" sz="2000" dirty="0" err="1"/>
              <a:t>Gx</a:t>
            </a:r>
            <a:r>
              <a:rPr lang="en-US" sz="2000" dirty="0"/>
              <a:t> tests on their Spectra2 tool (see whitepaper at </a:t>
            </a:r>
            <a:r>
              <a:rPr lang="en-US" sz="2000" u="sng" dirty="0">
                <a:hlinkClick r:id="rId2"/>
              </a:rPr>
              <a:t>http://www.tekcomms.com/sites/tekcomms.com/files/Diameter_Network_Whitepaper_CMW-29119-1_0.pdf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Potentially other test tool vendors have implemented </a:t>
            </a:r>
            <a:r>
              <a:rPr lang="en-US" sz="2000" dirty="0"/>
              <a:t>or are planning to implement the other test </a:t>
            </a:r>
            <a:r>
              <a:rPr lang="en-US" sz="2000" dirty="0" smtClean="0"/>
              <a:t>specifications.</a:t>
            </a:r>
            <a:endParaRPr lang="en-GB" sz="2000" dirty="0"/>
          </a:p>
          <a:p>
            <a:r>
              <a:rPr lang="en-US" sz="2000" dirty="0" smtClean="0"/>
              <a:t>Deutsche </a:t>
            </a:r>
            <a:r>
              <a:rPr lang="en-US" sz="2000" dirty="0"/>
              <a:t>Telekom </a:t>
            </a:r>
            <a:r>
              <a:rPr lang="en-US" sz="2000" dirty="0" smtClean="0"/>
              <a:t>is </a:t>
            </a:r>
            <a:r>
              <a:rPr lang="en-US" sz="2000" dirty="0"/>
              <a:t>using INT test specifications for in house testing. </a:t>
            </a:r>
            <a:endParaRPr lang="en-GB" sz="2000" dirty="0"/>
          </a:p>
          <a:p>
            <a:r>
              <a:rPr lang="en-US" sz="2000" dirty="0" smtClean="0"/>
              <a:t>Partners </a:t>
            </a:r>
            <a:r>
              <a:rPr lang="en-US" sz="2000" dirty="0"/>
              <a:t>in validation used the test specifications: </a:t>
            </a:r>
            <a:endParaRPr lang="en-US" sz="2000" dirty="0" smtClean="0"/>
          </a:p>
          <a:p>
            <a:pPr lvl="1"/>
            <a:r>
              <a:rPr lang="en-US" sz="1600" dirty="0" err="1" smtClean="0"/>
              <a:t>Italtel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 err="1" smtClean="0"/>
              <a:t>Iskratel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 smtClean="0"/>
              <a:t>Sintesio,</a:t>
            </a:r>
          </a:p>
          <a:p>
            <a:pPr lvl="1"/>
            <a:r>
              <a:rPr lang="en-US" sz="1600" dirty="0" err="1" smtClean="0"/>
              <a:t>Metaswitch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 smtClean="0"/>
              <a:t>NG4T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 smtClean="0"/>
              <a:t>PT </a:t>
            </a:r>
            <a:r>
              <a:rPr lang="en-US" sz="1600" dirty="0" err="1"/>
              <a:t>Inovacao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 smtClean="0"/>
              <a:t>Tektronix</a:t>
            </a:r>
            <a:endParaRPr lang="en-GB" sz="1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A0A12-35B3-EA4D-AEB6-D3AA2092AF3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187145" y="6444478"/>
            <a:ext cx="4653349" cy="3270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5679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0"/>
            <a:ext cx="7619743" cy="114300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missing and potential </a:t>
            </a:r>
            <a:r>
              <a:rPr lang="en-US" dirty="0"/>
              <a:t>updated due to 3GPP release </a:t>
            </a:r>
            <a:r>
              <a:rPr lang="en-US" dirty="0" smtClean="0"/>
              <a:t>update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</a:t>
            </a:r>
            <a:r>
              <a:rPr lang="en-US" dirty="0" smtClean="0"/>
              <a:t>/Dh </a:t>
            </a:r>
            <a:r>
              <a:rPr lang="en-US" dirty="0"/>
              <a:t>interface test specification + validation</a:t>
            </a:r>
            <a:endParaRPr lang="en-GB" dirty="0"/>
          </a:p>
          <a:p>
            <a:r>
              <a:rPr lang="en-US" dirty="0" err="1" smtClean="0"/>
              <a:t>Rf</a:t>
            </a:r>
            <a:r>
              <a:rPr lang="en-US" dirty="0" smtClean="0"/>
              <a:t>/Ro </a:t>
            </a:r>
            <a:r>
              <a:rPr lang="en-US" dirty="0"/>
              <a:t>interface </a:t>
            </a:r>
            <a:r>
              <a:rPr lang="en-US" dirty="0" smtClean="0"/>
              <a:t>validation</a:t>
            </a:r>
          </a:p>
          <a:p>
            <a:r>
              <a:rPr lang="en-US" dirty="0"/>
              <a:t>All test specifications follow 3GPP Rel.10 and at the moment no new releases are necessary as there seem no big changes in the Diameter specifications in later 3GPP releases</a:t>
            </a:r>
            <a:endParaRPr lang="en-GB" dirty="0"/>
          </a:p>
          <a:p>
            <a:r>
              <a:rPr lang="en-US" dirty="0"/>
              <a:t>Priorities connected to the missing interfaces</a:t>
            </a:r>
            <a:endParaRPr lang="en-GB" dirty="0"/>
          </a:p>
          <a:p>
            <a:pPr lvl="1"/>
            <a:r>
              <a:rPr lang="en-US" dirty="0"/>
              <a:t>There is only one interface set left for Diameter: </a:t>
            </a:r>
            <a:r>
              <a:rPr lang="en-US" dirty="0" err="1" smtClean="0"/>
              <a:t>Sh</a:t>
            </a:r>
            <a:r>
              <a:rPr lang="en-US" dirty="0" smtClean="0"/>
              <a:t>/Dh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A0A12-35B3-EA4D-AEB6-D3AA2092AF3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187145" y="6444478"/>
            <a:ext cx="4653349" cy="3270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22052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0"/>
            <a:ext cx="6717699" cy="1143000"/>
          </a:xfrm>
        </p:spPr>
        <p:txBody>
          <a:bodyPr/>
          <a:lstStyle/>
          <a:p>
            <a:r>
              <a:rPr lang="en-US" dirty="0" smtClean="0"/>
              <a:t>Priorities for </a:t>
            </a:r>
            <a:r>
              <a:rPr lang="en-US" dirty="0"/>
              <a:t>the future </a:t>
            </a:r>
            <a:r>
              <a:rPr lang="en-US" dirty="0" smtClean="0"/>
              <a:t>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     </a:t>
            </a:r>
            <a:endParaRPr lang="en-GB" dirty="0"/>
          </a:p>
          <a:p>
            <a:r>
              <a:rPr lang="en-US" dirty="0" err="1" smtClean="0"/>
              <a:t>Rf</a:t>
            </a:r>
            <a:r>
              <a:rPr lang="en-US" dirty="0" smtClean="0"/>
              <a:t>/Ro </a:t>
            </a:r>
            <a:r>
              <a:rPr lang="en-US" dirty="0"/>
              <a:t>interface </a:t>
            </a:r>
            <a:r>
              <a:rPr lang="en-US" dirty="0" smtClean="0"/>
              <a:t>validation</a:t>
            </a:r>
            <a:endParaRPr lang="en-GB" dirty="0"/>
          </a:p>
          <a:p>
            <a:r>
              <a:rPr lang="en-US" dirty="0" err="1" smtClean="0"/>
              <a:t>Sh</a:t>
            </a:r>
            <a:r>
              <a:rPr lang="en-US" dirty="0" smtClean="0"/>
              <a:t>/Dh </a:t>
            </a:r>
            <a:r>
              <a:rPr lang="en-US" dirty="0"/>
              <a:t>interface test </a:t>
            </a:r>
            <a:r>
              <a:rPr lang="en-US" dirty="0" smtClean="0"/>
              <a:t>specification</a:t>
            </a:r>
          </a:p>
          <a:p>
            <a:r>
              <a:rPr lang="en-US" dirty="0" err="1" smtClean="0"/>
              <a:t>Sh</a:t>
            </a:r>
            <a:r>
              <a:rPr lang="en-US" dirty="0" smtClean="0"/>
              <a:t>/Dh </a:t>
            </a:r>
            <a:r>
              <a:rPr lang="en-US" dirty="0"/>
              <a:t>interface </a:t>
            </a:r>
            <a:r>
              <a:rPr lang="en-US" dirty="0" smtClean="0"/>
              <a:t>validation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A0A12-35B3-EA4D-AEB6-D3AA2092AF3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187145" y="6444478"/>
            <a:ext cx="4653349" cy="3270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92135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178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Theme1</vt:lpstr>
      <vt:lpstr>TC INT  </vt:lpstr>
      <vt:lpstr>Summary </vt:lpstr>
      <vt:lpstr>Status of Diameter Test Specifications: What has been produced</vt:lpstr>
      <vt:lpstr>What has been implemented by the market?</vt:lpstr>
      <vt:lpstr>What is missing and potential updated due to 3GPP release update </vt:lpstr>
      <vt:lpstr>Priorities for the future development</vt:lpstr>
    </vt:vector>
  </TitlesOfParts>
  <Company>ETSI Secretariat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ETSI/OCG39(09)XX -</dc:title>
  <dc:creator>OCG Secretary</dc:creator>
  <cp:lastModifiedBy>Helene Schmidt</cp:lastModifiedBy>
  <cp:revision>206</cp:revision>
  <dcterms:created xsi:type="dcterms:W3CDTF">2007-02-05T15:29:06Z</dcterms:created>
  <dcterms:modified xsi:type="dcterms:W3CDTF">2016-03-08T13:36:52Z</dcterms:modified>
</cp:coreProperties>
</file>